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 panose="020B0603020202020204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 panose="020B0603020202020204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8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2296"/>
            <a:ext cx="7772400" cy="1470025"/>
          </a:xfrm>
        </p:spPr>
        <p:txBody>
          <a:bodyPr>
            <a:normAutofit fontScale="90000"/>
          </a:bodyPr>
          <a:lstStyle/>
          <a:p>
            <a:r>
              <a:rPr dirty="0"/>
              <a:t>THE SILENT CRISIS:</a:t>
            </a:r>
            <a:endParaRPr dirty="0"/>
          </a:p>
          <a:p>
            <a:r>
              <a:rPr dirty="0"/>
              <a:t>MENTAL HEALTH BURDEN AND IMPACT ON HEALTHCARE WORKERS IN KENYA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332" y="3474719"/>
            <a:ext cx="7557868" cy="2588455"/>
          </a:xfrm>
        </p:spPr>
        <p:txBody>
          <a:bodyPr>
            <a:normAutofit fontScale="85000" lnSpcReduction="20000"/>
          </a:bodyPr>
          <a:lstStyle/>
          <a:p>
            <a:r>
              <a:rPr dirty="0"/>
              <a:t>Presenter: Stella </a:t>
            </a:r>
            <a:r>
              <a:rPr dirty="0" err="1"/>
              <a:t>Gacheri</a:t>
            </a:r>
            <a:r>
              <a:rPr dirty="0"/>
              <a:t> </a:t>
            </a:r>
            <a:r>
              <a:rPr dirty="0" err="1"/>
              <a:t>Muriuki</a:t>
            </a:r>
            <a:endParaRPr dirty="0"/>
          </a:p>
          <a:p>
            <a:r>
              <a:rPr dirty="0"/>
              <a:t>Clinical Officer – Mental Health and Psychiatry</a:t>
            </a:r>
            <a:endParaRPr dirty="0"/>
          </a:p>
          <a:p>
            <a:r>
              <a:rPr dirty="0"/>
              <a:t>Student, School of Social Sciences, Mount Kenya University</a:t>
            </a:r>
            <a:endParaRPr dirty="0"/>
          </a:p>
          <a:p>
            <a:r>
              <a:rPr dirty="0"/>
              <a:t>Date: 16/10/2025</a:t>
            </a:r>
            <a:endParaRPr dirty="0"/>
          </a:p>
          <a:p>
            <a:endParaRPr dirty="0"/>
          </a:p>
          <a:p>
            <a:r>
              <a:rPr dirty="0"/>
              <a:t>“Mental health is not a luxury for healthcare workers – it is a necessity for quality care.”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800" b="1">
                <a:solidFill>
                  <a:srgbClr val="FF5722"/>
                </a:solidFill>
              </a:defRPr>
            </a:pPr>
            <a:r>
              <a:t>Call to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 sz="2000">
                <a:solidFill>
                  <a:srgbClr val="2D2D2D"/>
                </a:solidFill>
              </a:defRPr>
            </a:pPr>
            <a:r>
              <a:rPr sz="2800" dirty="0"/>
              <a:t>1. Implement workplace mental health programs: peer support and burnout mitigation.</a:t>
            </a:r>
            <a:endParaRPr sz="2800" dirty="0"/>
          </a:p>
          <a:p>
            <a:pPr>
              <a:defRPr sz="2000">
                <a:solidFill>
                  <a:srgbClr val="2D2D2D"/>
                </a:solidFill>
              </a:defRPr>
            </a:pPr>
            <a:r>
              <a:rPr sz="2800" dirty="0"/>
              <a:t>2. Integrate mental health into all facility improvement plans.</a:t>
            </a:r>
            <a:endParaRPr sz="2800" dirty="0"/>
          </a:p>
          <a:p>
            <a:pPr>
              <a:defRPr sz="2000">
                <a:solidFill>
                  <a:srgbClr val="2D2D2D"/>
                </a:solidFill>
              </a:defRPr>
            </a:pPr>
            <a:r>
              <a:rPr sz="2800" dirty="0"/>
              <a:t>3. Establish national data dashboards for workforce well-being.</a:t>
            </a:r>
            <a:endParaRPr sz="2800" dirty="0"/>
          </a:p>
          <a:p>
            <a:pPr>
              <a:defRPr sz="2000">
                <a:solidFill>
                  <a:srgbClr val="2D2D2D"/>
                </a:solidFill>
              </a:defRPr>
            </a:pPr>
            <a:r>
              <a:rPr sz="2800" dirty="0"/>
              <a:t>4. Ensure sustainable funding and supportive policies (MOH, 2024).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800" b="1">
                <a:solidFill>
                  <a:srgbClr val="9C27B0"/>
                </a:solidFill>
              </a:defRPr>
            </a:pPr>
            <a:r>
              <a:t>Kenya’s Path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 sz="2000">
                <a:solidFill>
                  <a:srgbClr val="232323"/>
                </a:solidFill>
              </a:defRPr>
            </a:pPr>
            <a:r>
              <a:rPr sz="2800" dirty="0"/>
              <a:t>Safeguard caregivers to ensure healthcare system resilience.</a:t>
            </a:r>
            <a:endParaRPr sz="2800" dirty="0"/>
          </a:p>
          <a:p>
            <a:pPr>
              <a:defRPr sz="2000">
                <a:solidFill>
                  <a:srgbClr val="232323"/>
                </a:solidFill>
              </a:defRPr>
            </a:pPr>
            <a:r>
              <a:rPr sz="2800" dirty="0"/>
              <a:t>Improve patient outcomes by promoting emotionally healthy healthcare providers.</a:t>
            </a:r>
            <a:endParaRPr sz="2800" dirty="0"/>
          </a:p>
          <a:p>
            <a:pPr>
              <a:defRPr sz="2000">
                <a:solidFill>
                  <a:srgbClr val="232323"/>
                </a:solidFill>
              </a:defRPr>
            </a:pPr>
            <a:r>
              <a:rPr sz="2800" dirty="0"/>
              <a:t>Adopt scalable, data-driven mental health models with evidence-based monitoring.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323558"/>
            <a:ext cx="7429499" cy="815926"/>
          </a:xfrm>
        </p:spPr>
        <p:txBody>
          <a:bodyPr>
            <a:normAutofit/>
          </a:bodyPr>
          <a:lstStyle/>
          <a:p>
            <a:pPr>
              <a:defRPr sz="3800" b="1">
                <a:solidFill>
                  <a:srgbClr val="00574B"/>
                </a:solidFill>
              </a:defRPr>
            </a:pPr>
            <a:r>
              <a:rPr dirty="0"/>
              <a:t>Key Note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9483"/>
            <a:ext cx="8229600" cy="5514535"/>
          </a:xfrm>
        </p:spPr>
        <p:txBody>
          <a:bodyPr>
            <a:noAutofit/>
          </a:bodyPr>
          <a:lstStyle/>
          <a:p>
            <a:pPr>
              <a:defRPr sz="2000">
                <a:solidFill>
                  <a:srgbClr val="282828"/>
                </a:solidFill>
              </a:defRPr>
            </a:pPr>
            <a:r>
              <a:rPr sz="2400" dirty="0"/>
              <a:t>MENTAL HEALTH IS FOUNDATIONAL TO HEALTHCARE, NOT OPTIONAL.</a:t>
            </a:r>
            <a:endParaRPr sz="2400" dirty="0"/>
          </a:p>
          <a:p>
            <a:pPr>
              <a:defRPr sz="2000">
                <a:solidFill>
                  <a:srgbClr val="282828"/>
                </a:solidFill>
              </a:defRPr>
            </a:pPr>
            <a:endParaRPr sz="2400" dirty="0"/>
          </a:p>
          <a:p>
            <a:pPr>
              <a:defRPr sz="2000">
                <a:solidFill>
                  <a:srgbClr val="282828"/>
                </a:solidFill>
              </a:defRPr>
            </a:pPr>
            <a:r>
              <a:rPr sz="2400" dirty="0"/>
              <a:t>“If we heal the healers, we heal the nation.”</a:t>
            </a:r>
            <a:endParaRPr sz="2400" dirty="0"/>
          </a:p>
          <a:p>
            <a:pPr>
              <a:defRPr sz="2000">
                <a:solidFill>
                  <a:srgbClr val="282828"/>
                </a:solidFill>
              </a:defRPr>
            </a:pPr>
            <a:endParaRPr sz="2400" dirty="0"/>
          </a:p>
          <a:p>
            <a:pPr>
              <a:defRPr sz="2000">
                <a:solidFill>
                  <a:srgbClr val="282828"/>
                </a:solidFill>
              </a:defRPr>
            </a:pPr>
            <a:r>
              <a:rPr sz="2400" dirty="0"/>
              <a:t>References:</a:t>
            </a:r>
            <a:endParaRPr sz="2400" dirty="0"/>
          </a:p>
          <a:p>
            <a:pPr>
              <a:defRPr sz="2000">
                <a:solidFill>
                  <a:srgbClr val="282828"/>
                </a:solidFill>
              </a:defRPr>
            </a:pPr>
            <a:r>
              <a:rPr sz="2400" dirty="0"/>
              <a:t>- WHO (2022, 2023). Mental Health Atlas.</a:t>
            </a:r>
            <a:endParaRPr sz="2400" dirty="0"/>
          </a:p>
          <a:p>
            <a:pPr>
              <a:defRPr sz="2000">
                <a:solidFill>
                  <a:srgbClr val="282828"/>
                </a:solidFill>
              </a:defRPr>
            </a:pPr>
            <a:r>
              <a:rPr sz="2400" dirty="0"/>
              <a:t>- Ministry of Health Kenya (2023). Kenya Mental Health Policy Review.</a:t>
            </a:r>
            <a:endParaRPr sz="2400" dirty="0"/>
          </a:p>
          <a:p>
            <a:pPr>
              <a:defRPr sz="2000">
                <a:solidFill>
                  <a:srgbClr val="282828"/>
                </a:solidFill>
              </a:defRPr>
            </a:pPr>
            <a:r>
              <a:rPr sz="2400" dirty="0"/>
              <a:t>- </a:t>
            </a:r>
            <a:r>
              <a:rPr sz="2400" dirty="0" err="1"/>
              <a:t>Othieno</a:t>
            </a:r>
            <a:r>
              <a:rPr sz="2400" dirty="0"/>
              <a:t> C.J. et al. (2021). Burnout among healthcare providers in Kenya. BMC Psychiatry.</a:t>
            </a:r>
            <a:endParaRPr sz="2400" dirty="0"/>
          </a:p>
          <a:p>
            <a:pPr>
              <a:defRPr sz="2000">
                <a:solidFill>
                  <a:srgbClr val="282828"/>
                </a:solidFill>
              </a:defRPr>
            </a:pPr>
            <a:r>
              <a:rPr sz="2400" dirty="0"/>
              <a:t>- KNH &amp; MOH Joint Report (2024). Well-being of Healthcare Workforce in Kenya.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610" y="618490"/>
            <a:ext cx="7429500" cy="1477645"/>
          </a:xfrm>
        </p:spPr>
        <p:txBody>
          <a:bodyPr>
            <a:normAutofit/>
          </a:bodyPr>
          <a:p>
            <a:endParaRPr lang="en-US"/>
          </a:p>
        </p:txBody>
      </p:sp>
      <p:pic>
        <p:nvPicPr>
          <p:cNvPr id="4" name="Content Placeholder 3" descr="health care workers-burnout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55345" y="2096770"/>
            <a:ext cx="7390765" cy="42976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Resilience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55980" y="2097405"/>
            <a:ext cx="7411720" cy="42627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800" b="1">
                <a:solidFill>
                  <a:srgbClr val="00574B"/>
                </a:solidFill>
              </a:defRPr>
            </a:pPr>
            <a: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 sz="2000">
                <a:solidFill>
                  <a:srgbClr val="282828"/>
                </a:solidFill>
              </a:defRPr>
            </a:pPr>
            <a:r>
              <a:rPr sz="2800" dirty="0"/>
              <a:t>Mental health disorders are an escalating but under-discussed challenge in Kenya (WHO, 2022). Healthcare professionals face high stress from limited resources, heavy patient loads, and ethical challenges.</a:t>
            </a:r>
            <a:endParaRPr sz="2800" dirty="0"/>
          </a:p>
          <a:p>
            <a:pPr>
              <a:defRPr sz="2000">
                <a:solidFill>
                  <a:srgbClr val="282828"/>
                </a:solidFill>
              </a:defRPr>
            </a:pPr>
            <a:endParaRPr sz="2800" dirty="0"/>
          </a:p>
          <a:p>
            <a:pPr>
              <a:defRPr sz="2000">
                <a:solidFill>
                  <a:srgbClr val="282828"/>
                </a:solidFill>
              </a:defRPr>
            </a:pPr>
            <a:r>
              <a:rPr sz="2800" dirty="0"/>
              <a:t>Impact: Burnout, depression, and diminished patient safety. Addressing mental health enhances resilience and system performance (MOH Kenya, 2023).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800" b="1">
                <a:solidFill>
                  <a:srgbClr val="0066CC"/>
                </a:solidFill>
              </a:defRPr>
            </a:pPr>
            <a:r>
              <a:t>The Growing Burden in Kenya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 sz="2000">
                <a:solidFill>
                  <a:srgbClr val="3C3C3C"/>
                </a:solidFill>
              </a:defRPr>
            </a:pPr>
            <a:r>
              <a:rPr sz="2800" dirty="0"/>
              <a:t>Kenya’s mental health burden is significant:</a:t>
            </a:r>
            <a:endParaRPr sz="2800" dirty="0"/>
          </a:p>
          <a:p>
            <a:pPr>
              <a:defRPr sz="2000">
                <a:solidFill>
                  <a:srgbClr val="3C3C3C"/>
                </a:solidFill>
              </a:defRPr>
            </a:pPr>
            <a:r>
              <a:rPr sz="2800" dirty="0"/>
              <a:t>- Depression, anxiety, and substance use disorders are widespread.</a:t>
            </a:r>
            <a:endParaRPr sz="2800" dirty="0"/>
          </a:p>
          <a:p>
            <a:pPr>
              <a:defRPr sz="2000">
                <a:solidFill>
                  <a:srgbClr val="3C3C3C"/>
                </a:solidFill>
              </a:defRPr>
            </a:pPr>
            <a:r>
              <a:rPr sz="2800" dirty="0"/>
              <a:t>- Stigma and urban–rural inequality persist.</a:t>
            </a:r>
            <a:endParaRPr sz="2800" dirty="0"/>
          </a:p>
          <a:p>
            <a:pPr>
              <a:defRPr sz="2000">
                <a:solidFill>
                  <a:srgbClr val="3C3C3C"/>
                </a:solidFill>
              </a:defRPr>
            </a:pPr>
            <a:r>
              <a:rPr sz="2800" dirty="0"/>
              <a:t>- Approximately 25% of Kenyans experience mental health conditions (WHO, 2022).</a:t>
            </a:r>
            <a:endParaRPr sz="2800" dirty="0"/>
          </a:p>
          <a:p>
            <a:pPr>
              <a:defRPr sz="2000">
                <a:solidFill>
                  <a:srgbClr val="3C3C3C"/>
                </a:solidFill>
              </a:defRPr>
            </a:pPr>
            <a:r>
              <a:rPr sz="2800" dirty="0"/>
              <a:t>- Only 30% of facilities offer basic mental health services (MOH, 2023).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800" b="1">
                <a:solidFill>
                  <a:srgbClr val="4CAF50"/>
                </a:solidFill>
              </a:defRPr>
            </a:pPr>
            <a:r>
              <a:t>The Healthcare Worker Crisis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 sz="2000">
                <a:solidFill>
                  <a:srgbClr val="323232"/>
                </a:solidFill>
              </a:defRPr>
            </a:pPr>
            <a:r>
              <a:rPr sz="2800" dirty="0"/>
              <a:t>Among healthcare workers:</a:t>
            </a:r>
            <a:endParaRPr sz="2800" dirty="0"/>
          </a:p>
          <a:p>
            <a:pPr>
              <a:defRPr sz="2000">
                <a:solidFill>
                  <a:srgbClr val="323232"/>
                </a:solidFill>
              </a:defRPr>
            </a:pPr>
            <a:r>
              <a:rPr sz="2800" dirty="0"/>
              <a:t>- Burnout: 30–50%; Depression: 25–40%; Anxiety/PTSD are common (</a:t>
            </a:r>
            <a:r>
              <a:rPr sz="2800" dirty="0" err="1"/>
              <a:t>Othieno</a:t>
            </a:r>
            <a:r>
              <a:rPr sz="2800" dirty="0"/>
              <a:t> et al., 2021).</a:t>
            </a:r>
            <a:endParaRPr sz="2800" dirty="0"/>
          </a:p>
          <a:p>
            <a:pPr>
              <a:defRPr sz="2000">
                <a:solidFill>
                  <a:srgbClr val="323232"/>
                </a:solidFill>
              </a:defRPr>
            </a:pPr>
            <a:r>
              <a:rPr sz="2800" dirty="0"/>
              <a:t>Drivers include low wages, staffing gaps, limited PPE, stigma, poor work–life balance, and exposure to trauma.</a:t>
            </a:r>
            <a:endParaRPr sz="2800" dirty="0"/>
          </a:p>
          <a:p>
            <a:pPr>
              <a:defRPr sz="2000">
                <a:solidFill>
                  <a:srgbClr val="323232"/>
                </a:solidFill>
              </a:defRPr>
            </a:pPr>
            <a:endParaRPr sz="2800" dirty="0"/>
          </a:p>
          <a:p>
            <a:pPr>
              <a:defRPr sz="2000">
                <a:solidFill>
                  <a:srgbClr val="323232"/>
                </a:solidFill>
              </a:defRPr>
            </a:pPr>
            <a:r>
              <a:rPr sz="2800" dirty="0"/>
              <a:t>Quote: “Caring for those who care for others must be a public health priority.”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6948"/>
            <a:ext cx="8229600" cy="1012874"/>
          </a:xfrm>
        </p:spPr>
        <p:txBody>
          <a:bodyPr>
            <a:normAutofit fontScale="90000"/>
          </a:bodyPr>
          <a:lstStyle/>
          <a:p>
            <a:pPr>
              <a:defRPr sz="3800" b="1">
                <a:solidFill>
                  <a:srgbClr val="FF5722"/>
                </a:solidFill>
              </a:defRPr>
            </a:pPr>
            <a:r>
              <a:rPr dirty="0"/>
              <a:t>Impact on Healthcare and Society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9145"/>
            <a:ext cx="8229600" cy="5205045"/>
          </a:xfrm>
        </p:spPr>
        <p:txBody>
          <a:bodyPr>
            <a:noAutofit/>
          </a:bodyPr>
          <a:lstStyle/>
          <a:p>
            <a:pPr>
              <a:defRPr sz="2000">
                <a:solidFill>
                  <a:srgbClr val="2D2D2D"/>
                </a:solidFill>
              </a:defRPr>
            </a:pPr>
            <a:r>
              <a:rPr sz="2800" dirty="0"/>
              <a:t>Consequences include:</a:t>
            </a:r>
            <a:endParaRPr sz="2800" dirty="0"/>
          </a:p>
          <a:p>
            <a:pPr>
              <a:defRPr sz="2000">
                <a:solidFill>
                  <a:srgbClr val="2D2D2D"/>
                </a:solidFill>
              </a:defRPr>
            </a:pPr>
            <a:r>
              <a:rPr sz="2800" dirty="0"/>
              <a:t>- Individual: Emotional exhaustion, substance use, attrition.</a:t>
            </a:r>
            <a:endParaRPr sz="2800" dirty="0"/>
          </a:p>
          <a:p>
            <a:pPr>
              <a:defRPr sz="2000">
                <a:solidFill>
                  <a:srgbClr val="2D2D2D"/>
                </a:solidFill>
              </a:defRPr>
            </a:pPr>
            <a:r>
              <a:rPr sz="2800" dirty="0"/>
              <a:t>- Systemic: Increased medical errors, absenteeism, compromised care quality.</a:t>
            </a:r>
            <a:endParaRPr sz="2800" dirty="0"/>
          </a:p>
          <a:p>
            <a:pPr>
              <a:defRPr sz="2000">
                <a:solidFill>
                  <a:srgbClr val="2D2D2D"/>
                </a:solidFill>
              </a:defRPr>
            </a:pPr>
            <a:r>
              <a:rPr sz="2800" dirty="0"/>
              <a:t>- Economic: Staff turnover and retraining costs (KNH–MOH Report, 2024).</a:t>
            </a:r>
            <a:endParaRPr sz="2800" dirty="0"/>
          </a:p>
          <a:p>
            <a:pPr>
              <a:defRPr sz="2000">
                <a:solidFill>
                  <a:srgbClr val="2D2D2D"/>
                </a:solidFill>
              </a:defRPr>
            </a:pPr>
            <a:endParaRPr sz="2800" dirty="0"/>
          </a:p>
          <a:p>
            <a:pPr>
              <a:defRPr sz="2000">
                <a:solidFill>
                  <a:srgbClr val="2D2D2D"/>
                </a:solidFill>
              </a:defRPr>
            </a:pPr>
            <a:r>
              <a:rPr sz="2800" dirty="0"/>
              <a:t>Mental distress in healthcare workers can indirectly increase national health expenditure by up to 10% (WHO, 2023).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800" b="1">
                <a:solidFill>
                  <a:srgbClr val="9C27B0"/>
                </a:solidFill>
              </a:defRPr>
            </a:pPr>
            <a:r>
              <a:t>Barriers to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 sz="2000">
                <a:solidFill>
                  <a:srgbClr val="232323"/>
                </a:solidFill>
              </a:defRPr>
            </a:pPr>
            <a:r>
              <a:rPr sz="2800" dirty="0"/>
              <a:t>Key barriers:</a:t>
            </a:r>
            <a:endParaRPr sz="2800" dirty="0"/>
          </a:p>
          <a:p>
            <a:pPr>
              <a:defRPr sz="2000">
                <a:solidFill>
                  <a:srgbClr val="232323"/>
                </a:solidFill>
              </a:defRPr>
            </a:pPr>
            <a:r>
              <a:rPr sz="2800" dirty="0"/>
              <a:t>- Cultural stigma around mental health discussions.</a:t>
            </a:r>
            <a:endParaRPr sz="2800" dirty="0"/>
          </a:p>
          <a:p>
            <a:pPr>
              <a:defRPr sz="2000">
                <a:solidFill>
                  <a:srgbClr val="232323"/>
                </a:solidFill>
              </a:defRPr>
            </a:pPr>
            <a:r>
              <a:rPr sz="2800" dirty="0"/>
              <a:t>- Limited confidential counseling services.</a:t>
            </a:r>
            <a:endParaRPr sz="2800" dirty="0"/>
          </a:p>
          <a:p>
            <a:pPr>
              <a:defRPr sz="2000">
                <a:solidFill>
                  <a:srgbClr val="232323"/>
                </a:solidFill>
              </a:defRPr>
            </a:pPr>
            <a:r>
              <a:rPr sz="2800" dirty="0"/>
              <a:t>- Few workplace wellness policies.</a:t>
            </a:r>
            <a:endParaRPr sz="2800" dirty="0"/>
          </a:p>
          <a:p>
            <a:pPr>
              <a:defRPr sz="2000">
                <a:solidFill>
                  <a:srgbClr val="232323"/>
                </a:solidFill>
              </a:defRPr>
            </a:pPr>
            <a:r>
              <a:rPr sz="2800" dirty="0"/>
              <a:t>- Poor mental health data and monitoring (Kenya Health Policy Review, 2023).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800" b="1">
                <a:solidFill>
                  <a:srgbClr val="00574B"/>
                </a:solidFill>
              </a:defRPr>
            </a:pPr>
            <a:r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 sz="2000">
                <a:solidFill>
                  <a:srgbClr val="282828"/>
                </a:solidFill>
              </a:defRPr>
            </a:pPr>
            <a:r>
              <a:rPr sz="2800" dirty="0"/>
              <a:t>Approach: Narrative synthesis using MOH and WHO Kenya reports, cross-sectional surveys, peer-reviewed studies, and program evaluations.</a:t>
            </a:r>
            <a:endParaRPr sz="2800" dirty="0"/>
          </a:p>
          <a:p>
            <a:pPr>
              <a:defRPr sz="2000">
                <a:solidFill>
                  <a:srgbClr val="282828"/>
                </a:solidFill>
              </a:defRPr>
            </a:pPr>
            <a:endParaRPr sz="2800" dirty="0"/>
          </a:p>
          <a:p>
            <a:pPr>
              <a:defRPr sz="2000">
                <a:solidFill>
                  <a:srgbClr val="282828"/>
                </a:solidFill>
              </a:defRPr>
            </a:pPr>
            <a:r>
              <a:rPr sz="2800" dirty="0"/>
              <a:t>Goal: Characterize prevalence, identify drivers, and analyze consequences within Kenyan healthcare settings.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800" b="1">
                <a:solidFill>
                  <a:srgbClr val="0066CC"/>
                </a:solidFill>
              </a:defRPr>
            </a:pPr>
            <a:r>
              <a:t>Interventions That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 sz="2000">
                <a:solidFill>
                  <a:srgbClr val="3C3C3C"/>
                </a:solidFill>
              </a:defRPr>
            </a:pPr>
            <a:r>
              <a:rPr sz="2800" dirty="0"/>
              <a:t>Evidence-based actions:</a:t>
            </a:r>
            <a:endParaRPr sz="2800" dirty="0"/>
          </a:p>
          <a:p>
            <a:pPr>
              <a:defRPr sz="2000">
                <a:solidFill>
                  <a:srgbClr val="3C3C3C"/>
                </a:solidFill>
              </a:defRPr>
            </a:pPr>
            <a:r>
              <a:rPr sz="2800" dirty="0"/>
              <a:t>- Integrate mental health screening into primary care (WHO </a:t>
            </a:r>
            <a:r>
              <a:rPr sz="2800" dirty="0" err="1"/>
              <a:t>mhGAP</a:t>
            </a:r>
            <a:r>
              <a:rPr sz="2800" dirty="0"/>
              <a:t>, 2022).</a:t>
            </a:r>
            <a:endParaRPr sz="2800" dirty="0"/>
          </a:p>
          <a:p>
            <a:pPr>
              <a:defRPr sz="2000">
                <a:solidFill>
                  <a:srgbClr val="3C3C3C"/>
                </a:solidFill>
              </a:defRPr>
            </a:pPr>
            <a:r>
              <a:rPr sz="2800" dirty="0"/>
              <a:t>- Implement peer-support and debriefing programs.</a:t>
            </a:r>
            <a:endParaRPr sz="2800" dirty="0"/>
          </a:p>
          <a:p>
            <a:pPr>
              <a:defRPr sz="2000">
                <a:solidFill>
                  <a:srgbClr val="3C3C3C"/>
                </a:solidFill>
              </a:defRPr>
            </a:pPr>
            <a:r>
              <a:rPr sz="2800" dirty="0"/>
              <a:t>- Establish national anti-stigma campaigns.</a:t>
            </a:r>
            <a:endParaRPr sz="2800" dirty="0"/>
          </a:p>
          <a:p>
            <a:pPr>
              <a:defRPr sz="2000">
                <a:solidFill>
                  <a:srgbClr val="3C3C3C"/>
                </a:solidFill>
              </a:defRPr>
            </a:pPr>
            <a:r>
              <a:rPr sz="2800" dirty="0"/>
              <a:t>- Use dashboards to monitor healthcare worker well-being.</a:t>
            </a:r>
            <a:endParaRPr sz="2800" dirty="0"/>
          </a:p>
          <a:p>
            <a:pPr>
              <a:defRPr sz="2000">
                <a:solidFill>
                  <a:srgbClr val="3C3C3C"/>
                </a:solidFill>
              </a:defRPr>
            </a:pPr>
            <a:r>
              <a:rPr sz="2800" dirty="0"/>
              <a:t>- Involve community and faith leaders for psychosocial outreach.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800" b="1">
                <a:solidFill>
                  <a:srgbClr val="4CAF50"/>
                </a:solidFill>
              </a:defRPr>
            </a:pPr>
            <a:r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 sz="2000">
                <a:solidFill>
                  <a:srgbClr val="323232"/>
                </a:solidFill>
              </a:defRPr>
            </a:pPr>
            <a:r>
              <a:rPr sz="2800" dirty="0"/>
              <a:t>A resilient health system depends on the well-being of its workforce.</a:t>
            </a:r>
            <a:endParaRPr sz="2800" dirty="0"/>
          </a:p>
          <a:p>
            <a:pPr>
              <a:defRPr sz="2000">
                <a:solidFill>
                  <a:srgbClr val="323232"/>
                </a:solidFill>
              </a:defRPr>
            </a:pPr>
            <a:r>
              <a:rPr sz="2800" dirty="0"/>
              <a:t>Without addressing mental health, Kenya risks reduced care quality and workforce shortages.</a:t>
            </a:r>
            <a:endParaRPr sz="2800" dirty="0"/>
          </a:p>
          <a:p>
            <a:pPr>
              <a:defRPr sz="2000">
                <a:solidFill>
                  <a:srgbClr val="323232"/>
                </a:solidFill>
              </a:defRPr>
            </a:pPr>
            <a:endParaRPr sz="2800" dirty="0"/>
          </a:p>
          <a:p>
            <a:pPr>
              <a:defRPr sz="2000">
                <a:solidFill>
                  <a:srgbClr val="323232"/>
                </a:solidFill>
              </a:defRPr>
            </a:pPr>
            <a:r>
              <a:rPr sz="2800" dirty="0"/>
              <a:t>Collaboration required: Ministry of Health, universities, NGOs, and private sector (MOH, 2023).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0</TotalTime>
  <Words>3732</Words>
  <Application>WPS Presentation</Application>
  <PresentationFormat>On-screen Show (4:3)</PresentationFormat>
  <Paragraphs>96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SimSun</vt:lpstr>
      <vt:lpstr>Wingdings</vt:lpstr>
      <vt:lpstr>Trebuchet MS</vt:lpstr>
      <vt:lpstr>Tw Cen MT</vt:lpstr>
      <vt:lpstr>Microsoft YaHei</vt:lpstr>
      <vt:lpstr>Arial Unicode MS</vt:lpstr>
      <vt:lpstr>Calibri</vt:lpstr>
      <vt:lpstr>Circuit</vt:lpstr>
      <vt:lpstr>MENTAL HEALTH BURDEN AND IMPACT ON HEALTHCARE WORKERS IN KENYA</vt:lpstr>
      <vt:lpstr>Introduction</vt:lpstr>
      <vt:lpstr>The Growing Burden in Kenya</vt:lpstr>
      <vt:lpstr>The Healthcare Worker Crisis</vt:lpstr>
      <vt:lpstr>Impact on Healthcare and Society</vt:lpstr>
      <vt:lpstr>Barriers to Support</vt:lpstr>
      <vt:lpstr>Methods</vt:lpstr>
      <vt:lpstr>Interventions That Work</vt:lpstr>
      <vt:lpstr>Discussion</vt:lpstr>
      <vt:lpstr>Call to Action</vt:lpstr>
      <vt:lpstr>Kenya’s Path Forward</vt:lpstr>
      <vt:lpstr>Key Note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SILENT CRISIS: MENTAL HEALTH BURDEN AND IMPACT ON HEALTHCARE WORKERS IN KENYA</dc:title>
  <dc:creator>George Gicheru</dc:creator>
  <dc:description>generated using python-pptx</dc:description>
  <cp:lastModifiedBy>gich</cp:lastModifiedBy>
  <cp:revision>7</cp:revision>
  <dcterms:created xsi:type="dcterms:W3CDTF">2013-01-27T09:14:00Z</dcterms:created>
  <dcterms:modified xsi:type="dcterms:W3CDTF">2025-10-15T20:00:00Z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8439D2E15CD14B4BA77FBCCAECA7E02F_12</vt:lpwstr>
  </property>
  <property fmtid="{D5CDD505-2E9C-101B-9397-08002B2CF9AE}" pid="3" name="KSOProductBuildVer">
    <vt:lpwstr>1033-12.2.0.22549</vt:lpwstr>
  </property>
</Properties>
</file>